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57" r:id="rId5"/>
    <p:sldId id="261" r:id="rId6"/>
    <p:sldId id="258" r:id="rId7"/>
    <p:sldId id="259" r:id="rId8"/>
    <p:sldId id="260"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26"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0703617">
            <a:off x="1706880" y="1406581"/>
            <a:ext cx="7197726" cy="2421464"/>
          </a:xfrm>
        </p:spPr>
        <p:txBody>
          <a:bodyPr>
            <a:normAutofit/>
          </a:bodyPr>
          <a:lstStyle/>
          <a:p>
            <a:r>
              <a:rPr lang="es-CL" sz="8000" dirty="0" smtClean="0"/>
              <a:t>Agroecología</a:t>
            </a:r>
            <a:endParaRPr lang="es-CL" sz="8000" dirty="0"/>
          </a:p>
        </p:txBody>
      </p:sp>
      <p:sp>
        <p:nvSpPr>
          <p:cNvPr id="3" name="Subtítulo 2"/>
          <p:cNvSpPr>
            <a:spLocks noGrp="1"/>
          </p:cNvSpPr>
          <p:nvPr>
            <p:ph type="subTitle" idx="1"/>
          </p:nvPr>
        </p:nvSpPr>
        <p:spPr/>
        <p:txBody>
          <a:bodyPr/>
          <a:lstStyle/>
          <a:p>
            <a:r>
              <a:rPr lang="es-CL" dirty="0" smtClean="0"/>
              <a:t>Que es</a:t>
            </a:r>
          </a:p>
          <a:p>
            <a:r>
              <a:rPr lang="es-CL" dirty="0" smtClean="0"/>
              <a:t>Distintas técnicas asociadas</a:t>
            </a:r>
          </a:p>
          <a:p>
            <a:endParaRPr lang="es-CL" dirty="0"/>
          </a:p>
        </p:txBody>
      </p:sp>
    </p:spTree>
    <p:extLst>
      <p:ext uri="{BB962C8B-B14F-4D97-AF65-F5344CB8AC3E}">
        <p14:creationId xmlns:p14="http://schemas.microsoft.com/office/powerpoint/2010/main" val="275708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Que es la </a:t>
            </a:r>
            <a:r>
              <a:rPr lang="es-CL" dirty="0" err="1" smtClean="0"/>
              <a:t>agroecologia</a:t>
            </a:r>
            <a:endParaRPr lang="es-CL" dirty="0"/>
          </a:p>
        </p:txBody>
      </p:sp>
      <p:sp>
        <p:nvSpPr>
          <p:cNvPr id="3" name="Marcador de contenido 2"/>
          <p:cNvSpPr>
            <a:spLocks noGrp="1"/>
          </p:cNvSpPr>
          <p:nvPr>
            <p:ph idx="1"/>
          </p:nvPr>
        </p:nvSpPr>
        <p:spPr>
          <a:xfrm>
            <a:off x="685801" y="1670304"/>
            <a:ext cx="10131425" cy="1698413"/>
          </a:xfrm>
        </p:spPr>
        <p:txBody>
          <a:bodyPr/>
          <a:lstStyle/>
          <a:p>
            <a:pPr algn="ctr"/>
            <a:r>
              <a:rPr lang="es-MX" dirty="0"/>
              <a:t>La </a:t>
            </a:r>
            <a:r>
              <a:rPr lang="es-MX" b="1" dirty="0"/>
              <a:t>agroecología</a:t>
            </a:r>
            <a:r>
              <a:rPr lang="es-MX" dirty="0"/>
              <a:t> “es la ciencia, movimiento y </a:t>
            </a:r>
            <a:r>
              <a:rPr lang="es-MX" dirty="0" smtClean="0"/>
              <a:t>práctica“</a:t>
            </a:r>
            <a:r>
              <a:rPr lang="es-MX" baseline="30000" dirty="0" smtClean="0"/>
              <a:t> </a:t>
            </a:r>
            <a:r>
              <a:rPr lang="es-MX" dirty="0" smtClean="0"/>
              <a:t>de </a:t>
            </a:r>
            <a:r>
              <a:rPr lang="es-MX" dirty="0"/>
              <a:t>la aplicación de los procesos ecológicos en los sistemas de producción </a:t>
            </a:r>
            <a:r>
              <a:rPr lang="es-MX" dirty="0" smtClean="0"/>
              <a:t>agrícola, pecuaria </a:t>
            </a:r>
            <a:r>
              <a:rPr lang="es-MX" dirty="0"/>
              <a:t>y forestal, así como a los sistemas alimentarios. La agroecología se basa en la aplicación de principios que combinan valores ecológicos y sociales, cuya aplicación se adapta a distintos contextos socio-ecológicos y también a distintas escalas, desde la muy pequeña para el autoconsumo hasta la gran escala, incluyendo el nivel de paisaje.</a:t>
            </a:r>
            <a:endParaRPr lang="es-CL" dirty="0"/>
          </a:p>
        </p:txBody>
      </p:sp>
      <p:pic>
        <p:nvPicPr>
          <p:cNvPr id="4" name="Imagen 3"/>
          <p:cNvPicPr>
            <a:picLocks noChangeAspect="1"/>
          </p:cNvPicPr>
          <p:nvPr/>
        </p:nvPicPr>
        <p:blipFill>
          <a:blip r:embed="rId2"/>
          <a:stretch>
            <a:fillRect/>
          </a:stretch>
        </p:blipFill>
        <p:spPr>
          <a:xfrm>
            <a:off x="379624" y="3497744"/>
            <a:ext cx="6068272" cy="3105583"/>
          </a:xfrm>
          <a:prstGeom prst="rect">
            <a:avLst/>
          </a:prstGeom>
        </p:spPr>
      </p:pic>
    </p:spTree>
    <p:extLst>
      <p:ext uri="{BB962C8B-B14F-4D97-AF65-F5344CB8AC3E}">
        <p14:creationId xmlns:p14="http://schemas.microsoft.com/office/powerpoint/2010/main" val="132817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Dimensiones de la agroecología. - Introducción a la Soberanía  Alimentaria y a la Agroecología 】"/>
          <p:cNvPicPr>
            <a:picLocks noChangeAspect="1" noChangeArrowheads="1"/>
          </p:cNvPicPr>
          <p:nvPr/>
        </p:nvPicPr>
        <p:blipFill rotWithShape="1">
          <a:blip r:embed="rId2">
            <a:extLst>
              <a:ext uri="{28A0092B-C50C-407E-A947-70E740481C1C}">
                <a14:useLocalDpi xmlns:a14="http://schemas.microsoft.com/office/drawing/2010/main" val="0"/>
              </a:ext>
            </a:extLst>
          </a:blip>
          <a:srcRect l="11619" r="11748"/>
          <a:stretch/>
        </p:blipFill>
        <p:spPr bwMode="auto">
          <a:xfrm>
            <a:off x="2182368" y="280416"/>
            <a:ext cx="7888224" cy="631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1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Vermicompostaje</a:t>
            </a:r>
            <a:endParaRPr lang="es-CL" dirty="0"/>
          </a:p>
        </p:txBody>
      </p:sp>
      <p:sp>
        <p:nvSpPr>
          <p:cNvPr id="3" name="Marcador de contenido 2"/>
          <p:cNvSpPr>
            <a:spLocks noGrp="1"/>
          </p:cNvSpPr>
          <p:nvPr>
            <p:ph idx="1"/>
          </p:nvPr>
        </p:nvSpPr>
        <p:spPr>
          <a:xfrm>
            <a:off x="685801" y="2065867"/>
            <a:ext cx="4294450" cy="3649133"/>
          </a:xfrm>
        </p:spPr>
        <p:txBody>
          <a:bodyPr/>
          <a:lstStyle/>
          <a:p>
            <a:r>
              <a:rPr lang="es-CL" dirty="0" smtClean="0"/>
              <a:t>También llamada </a:t>
            </a:r>
            <a:r>
              <a:rPr lang="es-CL" dirty="0" err="1" smtClean="0"/>
              <a:t>Lombricompost</a:t>
            </a:r>
            <a:r>
              <a:rPr lang="es-CL" dirty="0" smtClean="0"/>
              <a:t>, consiste en el uso de distintas lombrices de tierra para nutrir el suelo.</a:t>
            </a:r>
            <a:endParaRPr lang="es-CL" dirty="0"/>
          </a:p>
        </p:txBody>
      </p:sp>
      <p:pic>
        <p:nvPicPr>
          <p:cNvPr id="5" name="Imagen 4"/>
          <p:cNvPicPr>
            <a:picLocks noChangeAspect="1"/>
          </p:cNvPicPr>
          <p:nvPr/>
        </p:nvPicPr>
        <p:blipFill>
          <a:blip r:embed="rId2"/>
          <a:stretch>
            <a:fillRect/>
          </a:stretch>
        </p:blipFill>
        <p:spPr>
          <a:xfrm>
            <a:off x="4980251" y="2065867"/>
            <a:ext cx="6554115" cy="3734321"/>
          </a:xfrm>
          <a:prstGeom prst="rect">
            <a:avLst/>
          </a:prstGeom>
        </p:spPr>
      </p:pic>
    </p:spTree>
    <p:extLst>
      <p:ext uri="{BB962C8B-B14F-4D97-AF65-F5344CB8AC3E}">
        <p14:creationId xmlns:p14="http://schemas.microsoft.com/office/powerpoint/2010/main" val="382173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Vermicompostaje</a:t>
            </a:r>
            <a:endParaRPr lang="es-CL" dirty="0"/>
          </a:p>
        </p:txBody>
      </p:sp>
      <p:sp>
        <p:nvSpPr>
          <p:cNvPr id="3" name="Marcador de contenido 2"/>
          <p:cNvSpPr>
            <a:spLocks noGrp="1"/>
          </p:cNvSpPr>
          <p:nvPr>
            <p:ph idx="1"/>
          </p:nvPr>
        </p:nvSpPr>
        <p:spPr>
          <a:xfrm>
            <a:off x="5888736" y="1877568"/>
            <a:ext cx="5176432" cy="4099359"/>
          </a:xfrm>
        </p:spPr>
        <p:txBody>
          <a:bodyPr/>
          <a:lstStyle/>
          <a:p>
            <a:r>
              <a:rPr lang="es-CL" dirty="0" smtClean="0"/>
              <a:t>La finalidad es aprovechar biotecnológicamente el proceso interno de la lombriz, a fin de obtener como resultado final, residuos con alto aporte de humus</a:t>
            </a:r>
            <a:endParaRPr lang="es-CL" dirty="0"/>
          </a:p>
        </p:txBody>
      </p:sp>
      <p:pic>
        <p:nvPicPr>
          <p:cNvPr id="4" name="Imagen 3"/>
          <p:cNvPicPr>
            <a:picLocks noChangeAspect="1"/>
          </p:cNvPicPr>
          <p:nvPr/>
        </p:nvPicPr>
        <p:blipFill>
          <a:blip r:embed="rId2"/>
          <a:stretch>
            <a:fillRect/>
          </a:stretch>
        </p:blipFill>
        <p:spPr>
          <a:xfrm>
            <a:off x="727412" y="2138679"/>
            <a:ext cx="5024101" cy="4027362"/>
          </a:xfrm>
          <a:prstGeom prst="rect">
            <a:avLst/>
          </a:prstGeom>
        </p:spPr>
      </p:pic>
    </p:spTree>
    <p:extLst>
      <p:ext uri="{BB962C8B-B14F-4D97-AF65-F5344CB8AC3E}">
        <p14:creationId xmlns:p14="http://schemas.microsoft.com/office/powerpoint/2010/main" val="101124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Compostaje</a:t>
            </a:r>
            <a:endParaRPr lang="es-CL" dirty="0"/>
          </a:p>
        </p:txBody>
      </p:sp>
      <p:sp>
        <p:nvSpPr>
          <p:cNvPr id="3" name="Marcador de contenido 2"/>
          <p:cNvSpPr>
            <a:spLocks noGrp="1"/>
          </p:cNvSpPr>
          <p:nvPr>
            <p:ph idx="1"/>
          </p:nvPr>
        </p:nvSpPr>
        <p:spPr>
          <a:xfrm>
            <a:off x="6674335" y="2142067"/>
            <a:ext cx="4847105" cy="3649133"/>
          </a:xfrm>
        </p:spPr>
        <p:txBody>
          <a:bodyPr/>
          <a:lstStyle/>
          <a:p>
            <a:r>
              <a:rPr lang="es-MX" dirty="0"/>
              <a:t>El compostaje es un proceso de transformación de la materia orgánica para obtener compost, un abono natural. Esta práctica adquiere suma importancia considerando que la basura diaria que se genera en los hogares contiene un 50% de materia orgánica.</a:t>
            </a:r>
            <a:endParaRPr lang="es-CL" dirty="0"/>
          </a:p>
        </p:txBody>
      </p:sp>
      <p:pic>
        <p:nvPicPr>
          <p:cNvPr id="4" name="Imagen 3"/>
          <p:cNvPicPr>
            <a:picLocks noChangeAspect="1"/>
          </p:cNvPicPr>
          <p:nvPr/>
        </p:nvPicPr>
        <p:blipFill>
          <a:blip r:embed="rId2"/>
          <a:stretch>
            <a:fillRect/>
          </a:stretch>
        </p:blipFill>
        <p:spPr>
          <a:xfrm>
            <a:off x="685801" y="2142067"/>
            <a:ext cx="5988534" cy="3332141"/>
          </a:xfrm>
          <a:prstGeom prst="rect">
            <a:avLst/>
          </a:prstGeom>
        </p:spPr>
      </p:pic>
    </p:spTree>
    <p:extLst>
      <p:ext uri="{BB962C8B-B14F-4D97-AF65-F5344CB8AC3E}">
        <p14:creationId xmlns:p14="http://schemas.microsoft.com/office/powerpoint/2010/main" val="349828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95924" y="609600"/>
            <a:ext cx="6511178" cy="5967894"/>
          </a:xfrm>
          <a:prstGeom prst="rect">
            <a:avLst/>
          </a:prstGeom>
        </p:spPr>
      </p:pic>
    </p:spTree>
    <p:extLst>
      <p:ext uri="{BB962C8B-B14F-4D97-AF65-F5344CB8AC3E}">
        <p14:creationId xmlns:p14="http://schemas.microsoft.com/office/powerpoint/2010/main" val="382683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err="1" smtClean="0"/>
              <a:t>Reutilizacion</a:t>
            </a:r>
            <a:r>
              <a:rPr lang="es-CL" dirty="0" smtClean="0"/>
              <a:t> de aguas lluvias</a:t>
            </a:r>
            <a:endParaRPr lang="es-CL" dirty="0"/>
          </a:p>
        </p:txBody>
      </p:sp>
      <p:sp>
        <p:nvSpPr>
          <p:cNvPr id="3" name="Marcador de contenido 2"/>
          <p:cNvSpPr>
            <a:spLocks noGrp="1"/>
          </p:cNvSpPr>
          <p:nvPr>
            <p:ph idx="1"/>
          </p:nvPr>
        </p:nvSpPr>
        <p:spPr>
          <a:xfrm>
            <a:off x="685801" y="2142067"/>
            <a:ext cx="5105399" cy="3649133"/>
          </a:xfrm>
        </p:spPr>
        <p:txBody>
          <a:bodyPr/>
          <a:lstStyle/>
          <a:p>
            <a:r>
              <a:rPr lang="es-MX" dirty="0"/>
              <a:t>Se trata de una forma alternativa de abastecimiento hídrico basado en la captación, almacenamiento y aprovechamiento de las precipitaciones pluviales (agua de la lluvia) para el consumo cotidiano ya sea doméstico, para la agricultura o ganadería.</a:t>
            </a:r>
            <a:endParaRPr lang="es-CL" dirty="0"/>
          </a:p>
        </p:txBody>
      </p:sp>
      <p:pic>
        <p:nvPicPr>
          <p:cNvPr id="4" name="Imagen 3"/>
          <p:cNvPicPr>
            <a:picLocks noChangeAspect="1"/>
          </p:cNvPicPr>
          <p:nvPr/>
        </p:nvPicPr>
        <p:blipFill>
          <a:blip r:embed="rId2"/>
          <a:stretch>
            <a:fillRect/>
          </a:stretch>
        </p:blipFill>
        <p:spPr>
          <a:xfrm>
            <a:off x="5661770" y="2589965"/>
            <a:ext cx="5725557" cy="3201235"/>
          </a:xfrm>
          <a:prstGeom prst="rect">
            <a:avLst/>
          </a:prstGeom>
        </p:spPr>
      </p:pic>
    </p:spTree>
    <p:extLst>
      <p:ext uri="{BB962C8B-B14F-4D97-AF65-F5344CB8AC3E}">
        <p14:creationId xmlns:p14="http://schemas.microsoft.com/office/powerpoint/2010/main" val="131430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2"/>
          <a:stretch>
            <a:fillRect/>
          </a:stretch>
        </p:blipFill>
        <p:spPr>
          <a:xfrm>
            <a:off x="1560138" y="0"/>
            <a:ext cx="9257088" cy="6858000"/>
          </a:xfrm>
          <a:prstGeom prst="rect">
            <a:avLst/>
          </a:prstGeom>
        </p:spPr>
      </p:pic>
    </p:spTree>
    <p:extLst>
      <p:ext uri="{BB962C8B-B14F-4D97-AF65-F5344CB8AC3E}">
        <p14:creationId xmlns:p14="http://schemas.microsoft.com/office/powerpoint/2010/main" val="1473213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3912</TotalTime>
  <Words>146</Words>
  <Application>Microsoft Office PowerPoint</Application>
  <PresentationFormat>Panorámica</PresentationFormat>
  <Paragraphs>13</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Celestial</vt:lpstr>
      <vt:lpstr>Agroecología</vt:lpstr>
      <vt:lpstr>Que es la agroecologia</vt:lpstr>
      <vt:lpstr>Presentación de PowerPoint</vt:lpstr>
      <vt:lpstr>Vermicompostaje</vt:lpstr>
      <vt:lpstr>Vermicompostaje</vt:lpstr>
      <vt:lpstr>Compostaje</vt:lpstr>
      <vt:lpstr>Presentación de PowerPoint</vt:lpstr>
      <vt:lpstr>Reutilizacion de aguas lluvias</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Agroecologia</dc:title>
  <dc:creator>HP</dc:creator>
  <cp:lastModifiedBy>HP</cp:lastModifiedBy>
  <cp:revision>5</cp:revision>
  <dcterms:created xsi:type="dcterms:W3CDTF">2020-12-06T20:24:54Z</dcterms:created>
  <dcterms:modified xsi:type="dcterms:W3CDTF">2020-12-09T13:37:03Z</dcterms:modified>
</cp:coreProperties>
</file>